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73" r:id="rId2"/>
    <p:sldId id="275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6" r:id="rId11"/>
    <p:sldId id="267" r:id="rId12"/>
    <p:sldId id="265" r:id="rId13"/>
    <p:sldId id="271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DD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-96" y="-7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pPr/>
              <a:t>11/12/2024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11/12/2024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11/12/2024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11/12/2024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11/12/2024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11/12/2024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11/12/2024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11/12/2024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11/12/2024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11/12/2024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pPr/>
              <a:t>11/12/2024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pPr/>
              <a:t>11/12/2024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pPr/>
              <a:t>11/12/2024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11/12/2024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11/12/2024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11/12/2024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11/12/2024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pPr/>
              <a:t>11/12/2024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LEv9RtWq7ug" TargetMode="External"/><Relationship Id="rId2" Type="http://schemas.openxmlformats.org/officeDocument/2006/relationships/hyperlink" Target="https://&#1083;&#1077;&#1085;&#1072;24.&#1088;&#1092;/&#1041;&#1080;&#1086;&#1083;&#1086;&#1075;&#1080;&#1103;_7_&#1082;&#1083;_&#1055;&#1072;&#1089;&#1077;&#1095;&#1085;&#1080;&#1082;/index.ht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22269" y="2168423"/>
            <a:ext cx="5318996" cy="1915647"/>
          </a:xfrm>
        </p:spPr>
        <p:txBody>
          <a:bodyPr/>
          <a:lstStyle/>
          <a:p>
            <a:r>
              <a:rPr lang="ru-RU" b="1" dirty="0" smtClean="0"/>
              <a:t>Общая характеристика и строение мхов.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body" idx="1"/>
          </p:nvPr>
        </p:nvSpPr>
        <p:spPr>
          <a:xfrm>
            <a:off x="335967" y="4237885"/>
            <a:ext cx="5318997" cy="860400"/>
          </a:xfrm>
        </p:spPr>
        <p:txBody>
          <a:bodyPr/>
          <a:lstStyle/>
          <a:p>
            <a:r>
              <a:rPr lang="ru-RU" b="1" dirty="0" smtClean="0"/>
              <a:t>О каких же растениях пойдёт сегодня речь???</a:t>
            </a:r>
            <a:endParaRPr lang="ru-RU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97320" y="1026213"/>
            <a:ext cx="7094680" cy="474870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90934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41473" cy="1400530"/>
          </a:xfrm>
        </p:spPr>
        <p:txBody>
          <a:bodyPr/>
          <a:lstStyle/>
          <a:p>
            <a:r>
              <a:rPr lang="ru-RU" sz="3200" b="1" dirty="0" smtClean="0"/>
              <a:t>Группа «Морфологи»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800" b="1" dirty="0" smtClean="0"/>
              <a:t>Сравнение строения мхов сфагнума и кукушкина мха.</a:t>
            </a:r>
            <a:endParaRPr lang="ru-RU" sz="2800" b="1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13816" y="2056092"/>
            <a:ext cx="2544204" cy="3896652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977641" y="2082170"/>
            <a:ext cx="7231860" cy="3870573"/>
          </a:xfrm>
          <a:prstGeom prst="rect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6263640" y="3008376"/>
            <a:ext cx="182880" cy="292608"/>
          </a:xfrm>
          <a:prstGeom prst="ellipse">
            <a:avLst/>
          </a:prstGeom>
          <a:solidFill>
            <a:srgbClr val="007DDA"/>
          </a:solidFill>
          <a:ln>
            <a:solidFill>
              <a:srgbClr val="007D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6181344" y="2450592"/>
            <a:ext cx="265176" cy="301752"/>
          </a:xfrm>
          <a:prstGeom prst="ellipse">
            <a:avLst/>
          </a:prstGeom>
          <a:solidFill>
            <a:srgbClr val="007DDA"/>
          </a:solidFill>
          <a:ln>
            <a:solidFill>
              <a:srgbClr val="007D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6638544" y="4123944"/>
            <a:ext cx="228600" cy="301752"/>
          </a:xfrm>
          <a:prstGeom prst="ellipse">
            <a:avLst/>
          </a:prstGeom>
          <a:solidFill>
            <a:srgbClr val="007DDA"/>
          </a:solidFill>
          <a:ln>
            <a:solidFill>
              <a:srgbClr val="007D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6620256" y="4864608"/>
            <a:ext cx="256032" cy="310896"/>
          </a:xfrm>
          <a:prstGeom prst="ellipse">
            <a:avLst/>
          </a:prstGeom>
          <a:solidFill>
            <a:srgbClr val="007DDA"/>
          </a:solidFill>
          <a:ln>
            <a:solidFill>
              <a:srgbClr val="007D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10524744" y="2359152"/>
            <a:ext cx="173736" cy="320040"/>
          </a:xfrm>
          <a:prstGeom prst="ellipse">
            <a:avLst/>
          </a:prstGeom>
          <a:solidFill>
            <a:srgbClr val="007DDA"/>
          </a:solidFill>
          <a:ln>
            <a:solidFill>
              <a:srgbClr val="007D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10524744" y="3465576"/>
            <a:ext cx="146304" cy="338328"/>
          </a:xfrm>
          <a:prstGeom prst="ellipse">
            <a:avLst/>
          </a:prstGeom>
          <a:solidFill>
            <a:srgbClr val="007DDA"/>
          </a:solidFill>
          <a:ln>
            <a:solidFill>
              <a:srgbClr val="007D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0524744" y="4041648"/>
            <a:ext cx="173736" cy="292608"/>
          </a:xfrm>
          <a:prstGeom prst="ellipse">
            <a:avLst/>
          </a:prstGeom>
          <a:solidFill>
            <a:srgbClr val="007DDA"/>
          </a:solidFill>
          <a:ln>
            <a:solidFill>
              <a:srgbClr val="007D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10524744" y="4864608"/>
            <a:ext cx="146304" cy="310896"/>
          </a:xfrm>
          <a:prstGeom prst="ellipse">
            <a:avLst/>
          </a:prstGeom>
          <a:solidFill>
            <a:srgbClr val="007DDA"/>
          </a:solidFill>
          <a:ln>
            <a:solidFill>
              <a:srgbClr val="007D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8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8985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41473" cy="1400530"/>
          </a:xfrm>
        </p:spPr>
        <p:txBody>
          <a:bodyPr/>
          <a:lstStyle/>
          <a:p>
            <a:r>
              <a:rPr lang="ru-RU" sz="3200" b="1" dirty="0" smtClean="0"/>
              <a:t>Группа «Исследователи»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800" b="1" dirty="0" smtClean="0"/>
              <a:t>Клеточное строение сфагнума.</a:t>
            </a:r>
            <a:endParaRPr lang="ru-RU" sz="28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63815" y="1853248"/>
            <a:ext cx="5980582" cy="4394429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7035800" y="1853248"/>
            <a:ext cx="4395788" cy="43280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10900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Установи соответствие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58760" y="1627632"/>
            <a:ext cx="4396339" cy="3741738"/>
          </a:xfrm>
        </p:spPr>
        <p:txBody>
          <a:bodyPr/>
          <a:lstStyle/>
          <a:p>
            <a:pPr>
              <a:buFont typeface="+mj-lt"/>
              <a:buAutoNum type="arabicPeriod"/>
            </a:pPr>
            <a:r>
              <a:rPr lang="ru-RU" sz="2400" b="1" dirty="0" smtClean="0"/>
              <a:t>Печеночники</a:t>
            </a:r>
          </a:p>
          <a:p>
            <a:pPr>
              <a:buFont typeface="+mj-lt"/>
              <a:buAutoNum type="arabicPeriod"/>
            </a:pPr>
            <a:r>
              <a:rPr lang="ru-RU" sz="2400" b="1" dirty="0" smtClean="0"/>
              <a:t>Листостебельные мхи</a:t>
            </a:r>
          </a:p>
          <a:p>
            <a:pPr>
              <a:buFont typeface="+mj-lt"/>
              <a:buAutoNum type="arabicPeriod"/>
            </a:pPr>
            <a:endParaRPr lang="ru-RU" sz="2400" b="1" dirty="0" smtClean="0"/>
          </a:p>
          <a:p>
            <a:pPr>
              <a:buFont typeface="+mj-lt"/>
              <a:buAutoNum type="arabicPeriod"/>
            </a:pPr>
            <a:endParaRPr lang="ru-RU" b="1" dirty="0" smtClean="0"/>
          </a:p>
          <a:p>
            <a:pPr>
              <a:buFont typeface="+mj-lt"/>
              <a:buAutoNum type="arabicPeriod"/>
            </a:pPr>
            <a:endParaRPr lang="ru-RU" b="1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>
          <a:xfrm>
            <a:off x="6111695" y="1536192"/>
            <a:ext cx="5281729" cy="3741738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lphaLcParenR"/>
            </a:pPr>
            <a:r>
              <a:rPr lang="ru-RU" sz="2400" b="1" dirty="0" smtClean="0"/>
              <a:t>Сфагнум</a:t>
            </a:r>
          </a:p>
          <a:p>
            <a:pPr marL="457200" indent="-457200">
              <a:buFont typeface="+mj-lt"/>
              <a:buAutoNum type="alphaLcParenR"/>
            </a:pPr>
            <a:r>
              <a:rPr lang="ru-RU" sz="2400" b="1" dirty="0" smtClean="0"/>
              <a:t>Маршанция</a:t>
            </a:r>
          </a:p>
          <a:p>
            <a:pPr marL="457200" indent="-457200">
              <a:buFont typeface="+mj-lt"/>
              <a:buAutoNum type="alphaLcParenR"/>
            </a:pPr>
            <a:r>
              <a:rPr lang="ru-RU" sz="2400" b="1" dirty="0" smtClean="0"/>
              <a:t>Кукушкин лён</a:t>
            </a:r>
          </a:p>
          <a:p>
            <a:pPr marL="457200" indent="-457200">
              <a:buFont typeface="+mj-lt"/>
              <a:buAutoNum type="alphaLcParenR"/>
            </a:pPr>
            <a:r>
              <a:rPr lang="ru-RU" sz="2400" b="1" dirty="0" smtClean="0"/>
              <a:t>Мох «Горный папоротник»</a:t>
            </a:r>
          </a:p>
          <a:p>
            <a:pPr marL="457200" indent="-457200">
              <a:buFont typeface="+mj-lt"/>
              <a:buAutoNum type="alphaLcParenR"/>
            </a:pPr>
            <a:r>
              <a:rPr lang="ru-RU" sz="2400" b="1" dirty="0" err="1" smtClean="0"/>
              <a:t>Риччия</a:t>
            </a:r>
            <a:endParaRPr lang="ru-RU" sz="2400" b="1" dirty="0" smtClean="0"/>
          </a:p>
          <a:p>
            <a:pPr marL="457200" indent="-457200">
              <a:buFont typeface="+mj-lt"/>
              <a:buAutoNum type="alphaLcParenR"/>
            </a:pPr>
            <a:r>
              <a:rPr lang="ru-RU" sz="2400" b="1" dirty="0" smtClean="0"/>
              <a:t>Мох </a:t>
            </a:r>
            <a:r>
              <a:rPr lang="ru-RU" sz="2400" b="1" dirty="0" err="1" smtClean="0"/>
              <a:t>Шребера</a:t>
            </a:r>
            <a:endParaRPr lang="ru-RU" sz="2400" b="1" dirty="0" smtClean="0"/>
          </a:p>
          <a:p>
            <a:pPr marL="457200" indent="-457200">
              <a:buFont typeface="+mj-lt"/>
              <a:buAutoNum type="alphaLcParenR"/>
            </a:pPr>
            <a:endParaRPr lang="ru-RU" sz="2400" b="1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456929" y="4515096"/>
            <a:ext cx="3192038" cy="212802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12854" y="2899566"/>
            <a:ext cx="3096113" cy="232208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30217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Домашняя работа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О</a:t>
            </a:r>
            <a:r>
              <a:rPr lang="ru-RU" dirty="0" smtClean="0"/>
              <a:t>нлайн </a:t>
            </a:r>
            <a:r>
              <a:rPr lang="ru-RU" dirty="0"/>
              <a:t>учебник для подготовки к уроку: п. 12-13 по ссылке: </a:t>
            </a:r>
            <a:r>
              <a:rPr lang="ru-RU" dirty="0">
                <a:hlinkClick r:id="rId2"/>
              </a:rPr>
              <a:t>https://</a:t>
            </a:r>
            <a:r>
              <a:rPr lang="ru-RU" dirty="0" smtClean="0">
                <a:hlinkClick r:id="rId2"/>
              </a:rPr>
              <a:t>лена24.рф/Биология_7_кл_Пасечник/index.html</a:t>
            </a:r>
            <a:r>
              <a:rPr lang="ru-RU" dirty="0" smtClean="0"/>
              <a:t>. </a:t>
            </a:r>
            <a:endParaRPr lang="ru-RU" dirty="0"/>
          </a:p>
          <a:p>
            <a:r>
              <a:rPr lang="ru-RU" dirty="0" smtClean="0"/>
              <a:t>Видеоурок </a:t>
            </a:r>
            <a:r>
              <a:rPr lang="ru-RU" dirty="0"/>
              <a:t>по ссылкам: </a:t>
            </a:r>
            <a:r>
              <a:rPr lang="ru-RU" dirty="0">
                <a:hlinkClick r:id="rId3"/>
              </a:rPr>
              <a:t>https://</a:t>
            </a:r>
            <a:r>
              <a:rPr lang="ru-RU" dirty="0" smtClean="0">
                <a:hlinkClick r:id="rId3"/>
              </a:rPr>
              <a:t>www.youtube.com/watch?v=LEv9RtWq7ug</a:t>
            </a:r>
            <a:r>
              <a:rPr lang="ru-RU" dirty="0" smtClean="0"/>
              <a:t> </a:t>
            </a:r>
            <a:endParaRPr lang="ru-RU" dirty="0"/>
          </a:p>
          <a:p>
            <a:r>
              <a:rPr lang="ru-RU" dirty="0"/>
              <a:t>Используя материал </a:t>
            </a:r>
            <a:r>
              <a:rPr lang="ru-RU" dirty="0" smtClean="0"/>
              <a:t>учебника, видеоурок составьте </a:t>
            </a:r>
            <a:r>
              <a:rPr lang="ru-RU" dirty="0"/>
              <a:t>практические задания на </a:t>
            </a:r>
            <a:r>
              <a:rPr lang="ru-RU" dirty="0" smtClean="0"/>
              <a:t>следующий урок </a:t>
            </a:r>
            <a:r>
              <a:rPr lang="ru-RU" dirty="0"/>
              <a:t>(таблицу, схему, кроссворд, ребусы и др.) </a:t>
            </a:r>
          </a:p>
        </p:txBody>
      </p:sp>
    </p:spTree>
    <p:extLst>
      <p:ext uri="{BB962C8B-B14F-4D97-AF65-F5344CB8AC3E}">
        <p14:creationId xmlns="" xmlns:p14="http://schemas.microsoft.com/office/powerpoint/2010/main" val="83618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3271" y="1056222"/>
            <a:ext cx="2728025" cy="3442626"/>
          </a:xfrm>
        </p:spPr>
        <p:txBody>
          <a:bodyPr/>
          <a:lstStyle/>
          <a:p>
            <a:pPr algn="just"/>
            <a:r>
              <a:rPr lang="ru-RU" sz="2800" b="1" dirty="0"/>
              <a:t>Эти растения обычно вырастают от 0,2 до 10 см в высоту, хотя некоторые виды могут быть значительно крупнее.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3849625" y="503759"/>
            <a:ext cx="7862720" cy="589704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9571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951" y="726758"/>
            <a:ext cx="2728025" cy="3442626"/>
          </a:xfrm>
        </p:spPr>
        <p:txBody>
          <a:bodyPr/>
          <a:lstStyle/>
          <a:p>
            <a:pPr algn="just"/>
            <a:r>
              <a:rPr lang="ru-RU" sz="2400" b="1" dirty="0"/>
              <a:t>Они появились на нашей планете приблизительно 500 миллионов лет тому назад, когда на Земле преобладала сильная </a:t>
            </a:r>
            <a:r>
              <a:rPr lang="ru-RU" sz="2400" b="1" dirty="0" smtClean="0"/>
              <a:t>влажность, задолго до динозавров.</a:t>
            </a:r>
            <a:endParaRPr lang="ru-RU" sz="24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3702339" y="726758"/>
            <a:ext cx="8284887" cy="55094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59733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783" y="760286"/>
            <a:ext cx="3130298" cy="3442626"/>
          </a:xfrm>
        </p:spPr>
        <p:txBody>
          <a:bodyPr/>
          <a:lstStyle/>
          <a:p>
            <a:pPr algn="just"/>
            <a:r>
              <a:rPr lang="ru-RU" sz="2400" b="1" dirty="0" smtClean="0"/>
              <a:t>Эти </a:t>
            </a:r>
            <a:r>
              <a:rPr lang="ru-RU" sz="2400" b="1" dirty="0"/>
              <a:t>растения способны выжить в самых экстремальных условиях. Даже в Антарктиде растут! И </a:t>
            </a:r>
            <a:r>
              <a:rPr lang="ru-RU" sz="2400" b="1" dirty="0" smtClean="0"/>
              <a:t>после </a:t>
            </a:r>
            <a:r>
              <a:rPr lang="ru-RU" sz="2400" b="1" dirty="0"/>
              <a:t>определённой модификации мхи некоторых видов смогли бы выжить даже на поверхности Марса.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3639249" y="431102"/>
            <a:ext cx="8142477" cy="610685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8342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495" y="607886"/>
            <a:ext cx="3130298" cy="3442626"/>
          </a:xfrm>
        </p:spPr>
        <p:txBody>
          <a:bodyPr/>
          <a:lstStyle/>
          <a:p>
            <a:pPr algn="just"/>
            <a:r>
              <a:rPr lang="ru-RU" sz="2400" b="1" dirty="0" smtClean="0"/>
              <a:t>При </a:t>
            </a:r>
            <a:r>
              <a:rPr lang="ru-RU" sz="2400" b="1" dirty="0"/>
              <a:t>неблагоприятных погодных условиях они могут высохнуть, потеряв почти всю влагу, и впасть в подобие анабиоза. При этом у них есть шансы ожить и восстановиться, когда условия вокруг станут подходящими. </a:t>
            </a:r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3599897" y="461582"/>
            <a:ext cx="8210894" cy="595750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8967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215" y="1439990"/>
            <a:ext cx="3130298" cy="3442626"/>
          </a:xfrm>
        </p:spPr>
        <p:txBody>
          <a:bodyPr/>
          <a:lstStyle/>
          <a:p>
            <a:pPr algn="just"/>
            <a:r>
              <a:rPr lang="ru-RU" sz="2400" b="1" dirty="0"/>
              <a:t>У</a:t>
            </a:r>
            <a:r>
              <a:rPr lang="ru-RU" sz="2400" b="1" dirty="0" smtClean="0"/>
              <a:t> </a:t>
            </a:r>
            <a:r>
              <a:rPr lang="ru-RU" sz="2400" b="1" dirty="0"/>
              <a:t>этих растений никогда не развивались корни. Они просто растут на любой поверхности, поглощая воду из воздуха или после осадков, как губки.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3950145" y="513118"/>
            <a:ext cx="7691746" cy="576881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13880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638" y="331605"/>
            <a:ext cx="3779585" cy="3442626"/>
          </a:xfrm>
        </p:spPr>
        <p:txBody>
          <a:bodyPr/>
          <a:lstStyle/>
          <a:p>
            <a:pPr algn="just"/>
            <a:r>
              <a:rPr lang="ru-RU" sz="2400" b="1" dirty="0" smtClean="0"/>
              <a:t>Некоторые </a:t>
            </a:r>
            <a:r>
              <a:rPr lang="ru-RU" sz="2400" b="1" dirty="0"/>
              <a:t>виды способны впитать и удержать рекордное количество воды, превышающее его собственную массу в 20-30 раз.</a:t>
            </a:r>
            <a:br>
              <a:rPr lang="ru-RU" sz="2400" b="1" dirty="0"/>
            </a:br>
            <a:r>
              <a:rPr lang="ru-RU" sz="2400" b="1" dirty="0"/>
              <a:t>Во время Второй мировой войны эти растения часто использовались в качестве повязок вместо бинтов.</a:t>
            </a:r>
            <a:br>
              <a:rPr lang="ru-RU" sz="2400" b="1" dirty="0"/>
            </a:br>
            <a:r>
              <a:rPr lang="ru-RU" sz="2400" b="1" dirty="0"/>
              <a:t>Разлагающиеся растения являются основным компонентом торфа.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4160838" y="594360"/>
            <a:ext cx="7860635" cy="568585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2674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69071" y="652388"/>
            <a:ext cx="9404723" cy="1400530"/>
          </a:xfrm>
        </p:spPr>
        <p:txBody>
          <a:bodyPr/>
          <a:lstStyle/>
          <a:p>
            <a:r>
              <a:rPr lang="ru-RU" b="1" dirty="0" smtClean="0"/>
              <a:t>«Исправь ошибку»</a:t>
            </a:r>
            <a:endParaRPr lang="ru-RU" b="1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400" b="1" dirty="0"/>
              <a:t>(1) Мхи распространены преимущественно в засушливых областях и лишь изредка в хорошо увлажнённых местах. </a:t>
            </a:r>
            <a:endParaRPr lang="ru-RU" sz="2400" b="1" dirty="0" smtClean="0"/>
          </a:p>
          <a:p>
            <a:pPr algn="just"/>
            <a:r>
              <a:rPr lang="ru-RU" sz="2400" b="1" dirty="0" smtClean="0"/>
              <a:t>(</a:t>
            </a:r>
            <a:r>
              <a:rPr lang="ru-RU" sz="2400" b="1" dirty="0"/>
              <a:t>2) Представители отдела Моховидные — это низшие растения</a:t>
            </a:r>
            <a:r>
              <a:rPr lang="ru-RU" sz="2400" b="1" dirty="0" smtClean="0"/>
              <a:t>.</a:t>
            </a:r>
          </a:p>
          <a:p>
            <a:pPr algn="just"/>
            <a:r>
              <a:rPr lang="ru-RU" sz="2400" b="1" dirty="0" smtClean="0"/>
              <a:t>(</a:t>
            </a:r>
            <a:r>
              <a:rPr lang="ru-RU" sz="2400" b="1" dirty="0"/>
              <a:t>3) У мхов тело расчленено на стебель и листья, к почве прикрепляются с помощью корней. </a:t>
            </a:r>
            <a:endParaRPr lang="ru-RU" sz="2400" b="1" dirty="0" smtClean="0"/>
          </a:p>
          <a:p>
            <a:pPr algn="just"/>
            <a:r>
              <a:rPr lang="ru-RU" sz="2400" b="1" dirty="0" smtClean="0"/>
              <a:t>(</a:t>
            </a:r>
            <a:r>
              <a:rPr lang="ru-RU" sz="2400" b="1" dirty="0"/>
              <a:t>4) Устьица у мхов отсутствуют, вместо них имеются поры без замыкающих клеток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</p:spTree>
    <p:extLst>
      <p:ext uri="{BB962C8B-B14F-4D97-AF65-F5344CB8AC3E}">
        <p14:creationId xmlns="" xmlns:p14="http://schemas.microsoft.com/office/powerpoint/2010/main" val="307339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3351" y="652388"/>
            <a:ext cx="9404723" cy="1400530"/>
          </a:xfrm>
        </p:spPr>
        <p:txBody>
          <a:bodyPr/>
          <a:lstStyle/>
          <a:p>
            <a:r>
              <a:rPr lang="ru-RU" b="1" dirty="0" smtClean="0"/>
              <a:t>Цели и задачи урока: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47864" y="1860894"/>
            <a:ext cx="10098088" cy="4195481"/>
          </a:xfrm>
        </p:spPr>
        <p:txBody>
          <a:bodyPr>
            <a:normAutofit/>
          </a:bodyPr>
          <a:lstStyle/>
          <a:p>
            <a:r>
              <a:rPr lang="ru-RU" sz="2400" b="1" dirty="0"/>
              <a:t>Создать условия для доказательства, что мхи – это высшие споровые </a:t>
            </a:r>
            <a:r>
              <a:rPr lang="ru-RU" sz="2400" b="1" dirty="0" smtClean="0"/>
              <a:t>растения.</a:t>
            </a:r>
            <a:endParaRPr lang="ru-RU" sz="2400" b="1" dirty="0"/>
          </a:p>
          <a:p>
            <a:r>
              <a:rPr lang="ru-RU" sz="2400" b="1" dirty="0" smtClean="0"/>
              <a:t>Задачи: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/>
              <a:t>Закрепить и углубить знания об особенностях строения мхов, их общей характеристике; </a:t>
            </a:r>
            <a:endParaRPr lang="ru-RU" sz="2400" b="1" dirty="0" smtClean="0"/>
          </a:p>
          <a:p>
            <a:pPr marL="457200" indent="-457200">
              <a:buFont typeface="+mj-lt"/>
              <a:buAutoNum type="arabicPeriod"/>
            </a:pPr>
            <a:r>
              <a:rPr lang="ru-RU" sz="2400" b="1" dirty="0"/>
              <a:t>С</a:t>
            </a:r>
            <a:r>
              <a:rPr lang="ru-RU" sz="2400" b="1" dirty="0" smtClean="0"/>
              <a:t>формировать </a:t>
            </a:r>
            <a:r>
              <a:rPr lang="ru-RU" sz="2400" b="1" dirty="0"/>
              <a:t>умение распознавать и определять разные виды мхов, давать им характеристику. </a:t>
            </a:r>
            <a:endParaRPr lang="ru-RU" sz="2400" b="1" dirty="0" smtClean="0"/>
          </a:p>
        </p:txBody>
      </p:sp>
    </p:spTree>
    <p:extLst>
      <p:ext uri="{BB962C8B-B14F-4D97-AF65-F5344CB8AC3E}">
        <p14:creationId xmlns="" xmlns:p14="http://schemas.microsoft.com/office/powerpoint/2010/main" val="309769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1017</TotalTime>
  <Words>359</Words>
  <Application>Microsoft Office PowerPoint</Application>
  <PresentationFormat>Произвольный</PresentationFormat>
  <Paragraphs>42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Ион</vt:lpstr>
      <vt:lpstr>Общая характеристика и строение мхов.</vt:lpstr>
      <vt:lpstr>Эти растения обычно вырастают от 0,2 до 10 см в высоту, хотя некоторые виды могут быть значительно крупнее.</vt:lpstr>
      <vt:lpstr>Они появились на нашей планете приблизительно 500 миллионов лет тому назад, когда на Земле преобладала сильная влажность, задолго до динозавров.</vt:lpstr>
      <vt:lpstr>Эти растения способны выжить в самых экстремальных условиях. Даже в Антарктиде растут! И после определённой модификации мхи некоторых видов смогли бы выжить даже на поверхности Марса.</vt:lpstr>
      <vt:lpstr>При неблагоприятных погодных условиях они могут высохнуть, потеряв почти всю влагу, и впасть в подобие анабиоза. При этом у них есть шансы ожить и восстановиться, когда условия вокруг станут подходящими. </vt:lpstr>
      <vt:lpstr>У этих растений никогда не развивались корни. Они просто растут на любой поверхности, поглощая воду из воздуха или после осадков, как губки.</vt:lpstr>
      <vt:lpstr>Некоторые виды способны впитать и удержать рекордное количество воды, превышающее его собственную массу в 20-30 раз. Во время Второй мировой войны эти растения часто использовались в качестве повязок вместо бинтов. Разлагающиеся растения являются основным компонентом торфа.</vt:lpstr>
      <vt:lpstr>«Исправь ошибку»</vt:lpstr>
      <vt:lpstr>Цели и задачи урока:</vt:lpstr>
      <vt:lpstr>Группа «Морфологи» Сравнение строения мхов сфагнума и кукушкина мха.</vt:lpstr>
      <vt:lpstr>Группа «Исследователи» Клеточное строение сфагнума.</vt:lpstr>
      <vt:lpstr>Установи соответствие</vt:lpstr>
      <vt:lpstr>Домашняя работа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Эти растения обычно вырастают от 0,2 до 10 см в высоту, хотя некоторые виды могут быть значительно крупнее.</dc:title>
  <dc:creator>Елена</dc:creator>
  <cp:lastModifiedBy>Пользователь</cp:lastModifiedBy>
  <cp:revision>32</cp:revision>
  <dcterms:created xsi:type="dcterms:W3CDTF">2023-10-18T17:26:23Z</dcterms:created>
  <dcterms:modified xsi:type="dcterms:W3CDTF">2024-11-12T08:20:23Z</dcterms:modified>
</cp:coreProperties>
</file>